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6.xml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2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Login page - ar kurti pradžioje, ar ne?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Backende: repozitorijos, servisai, controlleriai...? Ką pirmiau?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 0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12457" r="0" t="0"/>
          <a:stretch/>
        </p:blipFill>
        <p:spPr>
          <a:xfrm>
            <a:off x="0" y="0"/>
            <a:ext cx="675367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r">
              <a:spcBef>
                <a:spcPts val="0"/>
              </a:spcBef>
              <a:buClr>
                <a:srgbClr val="915AD5"/>
              </a:buClr>
              <a:buSzPts val="3600"/>
              <a:buNone/>
              <a:defRPr sz="3600">
                <a:solidFill>
                  <a:srgbClr val="915AD5"/>
                </a:solidFill>
              </a:defRPr>
            </a:lvl1pPr>
            <a:lvl2pPr lvl="1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Neutr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915AD5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915AD5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D8400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915AD5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rast Purp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lement Title &amp; Body Purp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d_purple.png" id="81" name="Shape 81"/>
          <p:cNvPicPr preferRelativeResize="0"/>
          <p:nvPr/>
        </p:nvPicPr>
        <p:blipFill rotWithShape="1">
          <a:blip r:embed="rId2">
            <a:alphaModFix/>
          </a:blip>
          <a:srcRect b="79428" l="0" r="0" t="0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291273"/>
            <a:ext cx="8397900" cy="259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915AD5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buClr>
                <a:srgbClr val="915AD5"/>
              </a:buClr>
              <a:buSzPts val="1000"/>
              <a:buChar char="○"/>
              <a:defRPr/>
            </a:lvl2pPr>
            <a:lvl3pPr lvl="2" rtl="0">
              <a:spcBef>
                <a:spcPts val="0"/>
              </a:spcBef>
              <a:buClr>
                <a:srgbClr val="915AD5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entered 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915AD5"/>
              </a:buClr>
              <a:buSzPts val="3600"/>
              <a:buNone/>
              <a:defRPr sz="3600">
                <a:solidFill>
                  <a:srgbClr val="915AD5"/>
                </a:solidFill>
              </a:defRPr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title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d Value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22600" r="0" t="0"/>
          <a:stretch/>
        </p:blipFill>
        <p:spPr>
          <a:xfrm>
            <a:off x="1" y="0"/>
            <a:ext cx="597164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type="ctrTitle"/>
          </p:nvPr>
        </p:nvSpPr>
        <p:spPr>
          <a:xfrm>
            <a:off x="3870675" y="1491850"/>
            <a:ext cx="49884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915AD5"/>
              </a:buClr>
              <a:buSzPts val="3600"/>
              <a:buNone/>
              <a:defRPr sz="3600">
                <a:solidFill>
                  <a:srgbClr val="915AD5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orwegian values 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orwegian values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orwegian values 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orwegian values 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edish Values 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edish Values 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edish Values 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edish Values 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innish Values 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44503" r="0" t="0"/>
          <a:stretch/>
        </p:blipFill>
        <p:spPr>
          <a:xfrm>
            <a:off x="0" y="0"/>
            <a:ext cx="428185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915AD5"/>
              </a:buClr>
              <a:buSzPts val="3600"/>
              <a:buNone/>
              <a:defRPr sz="3600">
                <a:solidFill>
                  <a:srgbClr val="915AD5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innish Values 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innish Values 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innish Values 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b="0" l="13096" r="0" t="0"/>
          <a:stretch/>
        </p:blipFill>
        <p:spPr>
          <a:xfrm>
            <a:off x="0" y="0"/>
            <a:ext cx="7946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type="ctrTitle"/>
          </p:nvPr>
        </p:nvSpPr>
        <p:spPr>
          <a:xfrm>
            <a:off x="3785825" y="1491850"/>
            <a:ext cx="50733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915AD5"/>
              </a:buClr>
              <a:buSzPts val="3200"/>
              <a:buNone/>
              <a:defRPr sz="3200">
                <a:solidFill>
                  <a:srgbClr val="915AD5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27230" r="0" t="0"/>
          <a:stretch/>
        </p:blipFill>
        <p:spPr>
          <a:xfrm>
            <a:off x="-3" y="0"/>
            <a:ext cx="616399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ctrTitle"/>
          </p:nvPr>
        </p:nvSpPr>
        <p:spPr>
          <a:xfrm>
            <a:off x="3831525" y="1491850"/>
            <a:ext cx="50277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915AD5"/>
              </a:buClr>
              <a:buSzPts val="3200"/>
              <a:buNone/>
              <a:defRPr sz="3200">
                <a:solidFill>
                  <a:srgbClr val="915AD5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6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6213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11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915AD5"/>
              </a:buClr>
              <a:buSzPts val="3200"/>
              <a:buNone/>
              <a:defRPr sz="3200">
                <a:solidFill>
                  <a:srgbClr val="915AD5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5096" r="0" t="0"/>
          <a:stretch/>
        </p:blipFill>
        <p:spPr>
          <a:xfrm>
            <a:off x="0" y="0"/>
            <a:ext cx="732079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915AD5"/>
              </a:buClr>
              <a:buSzPts val="3200"/>
              <a:buNone/>
              <a:defRPr sz="3200">
                <a:solidFill>
                  <a:srgbClr val="915AD5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915AD5"/>
              </a:buClr>
              <a:buSzPts val="3200"/>
              <a:buNone/>
              <a:defRPr sz="3200">
                <a:solidFill>
                  <a:srgbClr val="915AD5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9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27865" r="0" t="0"/>
          <a:stretch/>
        </p:blipFill>
        <p:spPr>
          <a:xfrm>
            <a:off x="0" y="0"/>
            <a:ext cx="556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915AD5"/>
              </a:buClr>
              <a:buSzPts val="3200"/>
              <a:buNone/>
              <a:defRPr sz="3200">
                <a:solidFill>
                  <a:srgbClr val="915AD5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"/>
              <a:buChar char="●"/>
              <a:def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Shape 8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Relationship Id="rId4" Type="http://schemas.openxmlformats.org/officeDocument/2006/relationships/hyperlink" Target="http://agilemanifesto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3870675" y="1491850"/>
            <a:ext cx="4988400" cy="116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Agile. Kur mes tai jau matėme?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2017-11-13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Kur Agile mąstyseną jau sutikome?</a:t>
            </a:r>
          </a:p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Ledų ragelis</a:t>
            </a:r>
            <a:br>
              <a:rPr lang="en"/>
            </a:br>
            <a:r>
              <a:rPr lang="en"/>
              <a:t>Pica</a:t>
            </a:r>
            <a:br>
              <a:rPr lang="en"/>
            </a:br>
            <a:r>
              <a:rPr lang="en"/>
              <a:t>Kelionės</a:t>
            </a:r>
            <a:br>
              <a:rPr lang="en"/>
            </a:br>
            <a:r>
              <a:rPr lang="en"/>
              <a:t>Transporto priemonės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4126625" y="1291275"/>
            <a:ext cx="4583100" cy="293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Dėl neplanuotos paklausos ledų stende pritrūko indelių. Greta buvo vaflių stendas. Vaflių kepėjas suvyniojo vaflį į kūgį ledams, ir taip prasidėjo ledų ragelio istorija.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b="1" lang="en"/>
              <a:t>Pamoka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Reakcija į pasikeitusias aplinkybes ir kūrybiškas požiūris į alternatyvas. Svarbiausia, kad ledus galima valgyti.</a:t>
            </a:r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Ledų ragelis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91276"/>
            <a:ext cx="3318300" cy="32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Pica</a:t>
            </a:r>
          </a:p>
        </p:txBody>
      </p:sp>
      <p:pic>
        <p:nvPicPr>
          <p:cNvPr descr="Screen Shot 2017-11-12 at 19.47.56.pn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52" y="1516100"/>
            <a:ext cx="4645350" cy="27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idx="1" type="body"/>
          </p:nvPr>
        </p:nvSpPr>
        <p:spPr>
          <a:xfrm>
            <a:off x="5616475" y="1450913"/>
            <a:ext cx="3093300" cy="293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Kuo daugiau savybių picoje, tuo daugiau ji kainuoja; tuo skanesnė, bet ir brangesnė.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b="1" lang="en"/>
              <a:t>Pamoka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Vertę teikia ir paprasčiausia pica. Svarbu, kad tokią galima jau valgyti.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Kelionės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1275"/>
            <a:ext cx="4537197" cy="340289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idx="1" type="body"/>
          </p:nvPr>
        </p:nvSpPr>
        <p:spPr>
          <a:xfrm>
            <a:off x="5616475" y="1450913"/>
            <a:ext cx="3093300" cy="293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Netikėtai uždaryto kelio apvažiavimas pareikalaus daugiau kuro ir laiko.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Pamoka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Miesto planas naudingas, bet kai nepavyksta juo sekti, greitai pasirenkame kitą maršrutą. Svarbiausia galėti keliauti toliau.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5770175" y="1291275"/>
            <a:ext cx="2939400" cy="33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Rezultatas tas pats, klientas laimingas priklausomai nuo etapų</a:t>
            </a:r>
            <a:r>
              <a:rPr lang="en"/>
              <a:t>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b="1" lang="en"/>
              <a:t>Pamoka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Dažnesni ir mažesni patobulinimai greičiau patenkina transporto poreikį. Svarbiausia, galima kuo nors važiuoti.</a:t>
            </a:r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311700" y="196125"/>
            <a:ext cx="66765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Transporto priemonės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91275"/>
            <a:ext cx="4930626" cy="327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311700" y="4564125"/>
            <a:ext cx="44772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Šaltinis: CRISP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Oops… :/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288823"/>
            <a:ext cx="4867850" cy="33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idx="1" type="body"/>
          </p:nvPr>
        </p:nvSpPr>
        <p:spPr>
          <a:xfrm>
            <a:off x="4836050" y="1314750"/>
            <a:ext cx="2939400" cy="33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Kartais klientai bando būti vikrūs ir kombinuoti pirmuosius rezultatus performuluodami reikalavimus.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Svarbu bendradarbiauti ir laiku pasakyti „NE”.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63" y="133350"/>
            <a:ext cx="3267075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idx="4294967295" type="body"/>
          </p:nvPr>
        </p:nvSpPr>
        <p:spPr>
          <a:xfrm>
            <a:off x="3665475" y="1738150"/>
            <a:ext cx="4630500" cy="195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Agile glaudžiai siejasi su 80/20 taisykle.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80% poreikių patenkina 20% savybių?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20% laiko suteikia 80% vertės?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53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74" y="342237"/>
            <a:ext cx="6045550" cy="44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idx="4294967295" type="body"/>
          </p:nvPr>
        </p:nvSpPr>
        <p:spPr>
          <a:xfrm>
            <a:off x="5983025" y="496600"/>
            <a:ext cx="2873100" cy="357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Projektų valdyme </a:t>
            </a:r>
            <a:r>
              <a:rPr b="1" lang="en" sz="1400"/>
              <a:t>S-kreivė </a:t>
            </a:r>
            <a:r>
              <a:rPr lang="en" sz="1400"/>
              <a:t>rodo, kad galiausiai vertės kūrimosi tempas lėtėja.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Ar prieš tai priimti sprendimai kuriant produktą leidžia jį palaikyti kuo mažesniais ištekliais?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Techninės skolos neturėtų būti grąžinamos tada, kai projektų vadovai nesitiki daug vertės iš palaikymo darbų.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00" y="572138"/>
            <a:ext cx="5700550" cy="39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6266775" y="839525"/>
            <a:ext cx="2104800" cy="29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Prasti dizaino sprendimai gali kurti techninę skolą, kurią vėliau tenka skaudžiai sumokėti.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Susipažinkime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44000" y="1730850"/>
            <a:ext cx="28560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Gytis Taločka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Front End programuotojas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JavaScript, </a:t>
            </a:r>
            <a:r>
              <a:rPr lang="en" sz="1400"/>
              <a:t>Python</a:t>
            </a:r>
            <a:r>
              <a:rPr lang="en"/>
              <a:t>, </a:t>
            </a:r>
            <a:r>
              <a:rPr lang="en" sz="1200"/>
              <a:t>Php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3 metai Vismoje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ScrumMaster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1275"/>
            <a:ext cx="2311276" cy="34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Dažniausi požiūriai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4642500" y="1291275"/>
            <a:ext cx="4067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>
                <a:solidFill>
                  <a:srgbClr val="915AD5"/>
                </a:solidFill>
              </a:rPr>
              <a:t>RAT (</a:t>
            </a:r>
            <a:r>
              <a:rPr i="1" lang="en" sz="2400">
                <a:solidFill>
                  <a:srgbClr val="915AD5"/>
                </a:solidFill>
              </a:rPr>
              <a:t>R</a:t>
            </a:r>
            <a:r>
              <a:rPr i="1" lang="en" sz="2400">
                <a:solidFill>
                  <a:srgbClr val="915AD5"/>
                </a:solidFill>
              </a:rPr>
              <a:t>iskiest Assumption Test</a:t>
            </a:r>
            <a:r>
              <a:rPr lang="en" sz="2400">
                <a:solidFill>
                  <a:srgbClr val="915AD5"/>
                </a:solidFill>
              </a:rPr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Siekiama per kuo mažiau laiko išmokti kuo daugiau.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Nereikia kurti nieko, kas tiesiogiai nesprendžia didžiausių nežinomųjų.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(Google Glass prototipas sukurtas per 1 dieną!)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291275"/>
            <a:ext cx="4067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>
                <a:solidFill>
                  <a:srgbClr val="915AD5"/>
                </a:solidFill>
              </a:rPr>
              <a:t>MVP (</a:t>
            </a:r>
            <a:r>
              <a:rPr i="1" lang="en" sz="2400">
                <a:solidFill>
                  <a:srgbClr val="915AD5"/>
                </a:solidFill>
              </a:rPr>
              <a:t>Minimum Viable Product</a:t>
            </a:r>
            <a:r>
              <a:rPr lang="en" sz="2400">
                <a:solidFill>
                  <a:srgbClr val="915AD5"/>
                </a:solidFill>
              </a:rPr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Minimalus produktas, kuriuo bandoma patikrinti ar identifikuota problema verta sprendimo.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Deja, tai ne visada tampa produktu.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Pilnai veikianti pirmoji versija dažnai vadinama MVP. Ar pelnytai? Ar tai tikrai </a:t>
            </a:r>
            <a:r>
              <a:rPr i="1" lang="en"/>
              <a:t>minimum</a:t>
            </a:r>
            <a:r>
              <a:rPr lang="en"/>
              <a:t>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0050"/>
            <a:ext cx="8839199" cy="4163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XP metodologija</a:t>
            </a:r>
          </a:p>
        </p:txBody>
      </p:sp>
      <p:sp>
        <p:nvSpPr>
          <p:cNvPr id="279" name="Shape 279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KAIP reikia dirbti Agile komandoje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Extreme Programming (XP)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291275"/>
            <a:ext cx="37983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1996 m. Kent Beck apibrėžė procesą, kuris apima gerųjų praktikų ekstremumus.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Tai yra metodologija, nes padeda suprasti KAIP turi vykti kūrimo darbai.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276" y="1099650"/>
            <a:ext cx="3798324" cy="34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Scrum karkasas</a:t>
            </a:r>
          </a:p>
        </p:txBody>
      </p:sp>
      <p:sp>
        <p:nvSpPr>
          <p:cNvPr id="292" name="Shape 292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KAS turi būti padaryta, kad Agile procesas veiktų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Scrum kaip meta-procesas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311700" y="1291273"/>
            <a:ext cx="83979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Scrum yra virš proceso, kurio laikosi komanda. Dirbti pagal Scrum galima laikantis skirtingų procesų.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Apibrėžiamos pagrindinės rolės, ceremonijos ir artefaktai.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311700" y="1967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>
                <a:solidFill>
                  <a:srgbClr val="EEEEE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 rolės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4196750" y="1228675"/>
            <a:ext cx="463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 owner - produkto savininkas. Siekia sukurti kuo daugiau vertės.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Development team - kūrėjų (programuotojų, testuotojų, dizainerių) komanda. Siekia kurti produktą išvengdami perteklinio darbo.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 master - scrum proceso meistas. Siekia, kad komanda su kuo mažiau vargo sukurtų kuo daugiau vertės.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311700" y="4426075"/>
            <a:ext cx="2903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Šaltinis: QuickScrum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291273"/>
            <a:ext cx="83979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Scrum meta-procesas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00" y="1799500"/>
            <a:ext cx="8038700" cy="27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311700" y="4540475"/>
            <a:ext cx="629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Šaltinis: Study.com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02" y="332263"/>
            <a:ext cx="4400400" cy="44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3431100" y="638500"/>
            <a:ext cx="22818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915AD5"/>
                </a:solidFill>
              </a:rPr>
              <a:t>Scrum karkasas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769150" y="2735325"/>
            <a:ext cx="2281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7ACA"/>
                </a:solidFill>
              </a:rPr>
              <a:t>Skaidrumas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i="1" lang="en" sz="1800">
                <a:solidFill>
                  <a:srgbClr val="007ACA"/>
                </a:solidFill>
              </a:rPr>
              <a:t>Transparency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3431100" y="2735325"/>
            <a:ext cx="2281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7ACA"/>
                </a:solidFill>
              </a:rPr>
              <a:t>Stebėjimas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i="1" lang="en" sz="1800">
                <a:solidFill>
                  <a:srgbClr val="007ACA"/>
                </a:solidFill>
              </a:rPr>
              <a:t>Inspection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043125" y="2735325"/>
            <a:ext cx="2281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7ACA"/>
                </a:solidFill>
              </a:rPr>
              <a:t>Prisitaikymas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i="1" lang="en" sz="1800">
                <a:solidFill>
                  <a:srgbClr val="007ACA"/>
                </a:solidFill>
              </a:rPr>
              <a:t>Adaptation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225" y="152400"/>
            <a:ext cx="535155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1324300" y="4553700"/>
            <a:ext cx="1950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Šaltinis: Philip Rogers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Turinys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291273"/>
            <a:ext cx="83979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Agile apibrėžimas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Agile mąstysena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XP metodologija (</a:t>
            </a:r>
            <a:r>
              <a:rPr i="1" lang="en"/>
              <a:t>methodology</a:t>
            </a:r>
            <a:r>
              <a:rPr lang="en"/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Scrum karkasas (</a:t>
            </a:r>
            <a:r>
              <a:rPr i="1" lang="en"/>
              <a:t>framework</a:t>
            </a:r>
            <a:r>
              <a:rPr lang="en"/>
              <a:t>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Įtaka sistemos architektūrai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Q/A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Įtaka sistemos architektūrai</a:t>
            </a:r>
          </a:p>
        </p:txBody>
      </p:sp>
      <p:sp>
        <p:nvSpPr>
          <p:cNvPr id="335" name="Shape 335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Sprint Zero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311700" y="1291273"/>
            <a:ext cx="83979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Atliekami minimalūs pasiruošimo darbai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Įgyvendinamos pirmosios paprastos funkcijos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Architektūra plėtojasi ir kitais sprintais, todėl patartina pasiruošti tik tai, kas būtina vertei kurti.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Gali būti vykdomi „spikes” - greiti prototipavimai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Jei dalyvauja nepilna komanda ir nesukuriama potencialiai parduodama vertė, tai ne sprintas.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„Projektas prieš projektą” turėtų trukti kuo trumpiau.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311700" y="1291273"/>
            <a:ext cx="83979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Detalūs modeliai, aprašantys naujas funkcijas, apsvarstomi prieš sprinto planavimą.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Pirmenybė modulių testams, kurie paaiškina kaip sistema veikia, bet ne dokumentacijai, kurią reikia atskirai vis atnaujinti.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Projektavimas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Ką programuoti pirmiausiai?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311700" y="1291273"/>
            <a:ext cx="83979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Atviras klausimas diskusijai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Agile apibrėžimas</a:t>
            </a:r>
          </a:p>
        </p:txBody>
      </p:sp>
      <p:sp>
        <p:nvSpPr>
          <p:cNvPr id="162" name="Shape 162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2" type="title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Agile manifestas</a:t>
            </a:r>
          </a:p>
        </p:txBody>
      </p:sp>
      <p:pic>
        <p:nvPicPr>
          <p:cNvPr descr="Screen Shot 2017-11-12 at 18.54.10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511" y="865301"/>
            <a:ext cx="5556973" cy="352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1793500" y="4476325"/>
            <a:ext cx="3440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Šaltinis: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http://agilemanifesto.org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2" type="title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Agile kaip skėtinis pavadinimas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38" y="933455"/>
            <a:ext cx="481012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1793500" y="4476325"/>
            <a:ext cx="3440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Šaltinis: IPPON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4 vertybės</a:t>
            </a:r>
            <a:br>
              <a:rPr lang="en"/>
            </a:b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91273"/>
            <a:ext cx="83979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Kurdami programinę įrangą ir padėdami ją kurti kitiems, mes randame geresnius būdus tai daryti. Dirbdami mes vertiname: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Žmones ir jų bendravimą labiau nei procesus ir įrankius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Veikiančią programinę įrangą labiau nei išsamią dokumentaciją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Bendradarbiavimą su klientu labiau nei derybas dėl kontraktų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Reagavimą į pokyčius labiau nei plano vykdymą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Be abejo, teiginiai dešinėje svarbūs, tačiau mes labiau vertiname teiginius kairėje.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291273"/>
            <a:ext cx="8397900" cy="259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Mūsų aukščiausias prioritetas yra patenkinti kliento poreikius anksti ir nuolat pristatant vertę kuriančią programinę įrangą.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Besikeičiančius reikalavimus mes priimame netgi vėlyvoje kūrimo stadijoje. Agile procesai išnaudoja pokyčius kliento konkurencinio pranašumo didinimui.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Veikiančio produkto dalis užsakovui pristatome per laikotarpį, kuris gali trukti nuo dviejų savaičių iki kelių mėnesių, pirmenybę teikiant trumpesniam laikotarpiui.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Verslo ir gamybos žmonės turi dirbti kartu kasdien viso projekto metu.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Projektus turi kurti motyvuoti žmonės. Mes turime jiems suteikti aplinką ir palaikymą, kurio jiems reikia ir pasitikėti, kad darbą jie atliks.</a:t>
            </a:r>
          </a:p>
          <a:p>
            <a:pPr indent="-304800" lvl="0" marL="457200">
              <a:spcBef>
                <a:spcPts val="0"/>
              </a:spcBef>
              <a:buSzPts val="1200"/>
              <a:buAutoNum type="arabicPeriod"/>
            </a:pPr>
            <a:r>
              <a:rPr lang="en"/>
              <a:t>Atviras pokalbis yra veiksmingiausias ir efektyviausias informacijos perdavimo būdas komandai ir komandoje.</a:t>
            </a: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12 principų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291276"/>
            <a:ext cx="8397900" cy="320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 startAt="7"/>
            </a:pPr>
            <a:r>
              <a:rPr lang="en"/>
              <a:t>Pagrindinis progreso įvertinimas yra veikianti programinė įranga.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 startAt="7"/>
            </a:pPr>
            <a:r>
              <a:rPr lang="en"/>
              <a:t>Agile procesai skatina tvarų kūrimą. Užsakovai, kūrėjai ir vartotojai turi gebėti išlaikyti pastovų tempą neribotam laikui.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 startAt="7"/>
            </a:pPr>
            <a:r>
              <a:rPr lang="en"/>
              <a:t>Nuolatinis dėmesys techniniam meistriškumui ir geram projektavimui didina judrumą.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 startAt="7"/>
            </a:pPr>
            <a:r>
              <a:rPr lang="en"/>
              <a:t>Paprastumas–menas mažinti nereikalingus darbus–yra būtinas.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 startAt="7"/>
            </a:pPr>
            <a:r>
              <a:rPr lang="en"/>
              <a:t>Geriausios architektūros, poreikiai ir projektai sukuriami saviorganizuojančių komandų.</a:t>
            </a:r>
          </a:p>
          <a:p>
            <a:pPr indent="-304800" lvl="0" marL="457200">
              <a:spcBef>
                <a:spcPts val="0"/>
              </a:spcBef>
              <a:buSzPts val="1200"/>
              <a:buAutoNum type="arabicPeriod" startAt="7"/>
            </a:pPr>
            <a:r>
              <a:rPr lang="en"/>
              <a:t>Komanda reguliariai aptaria kaip tapti efektyvesne, atitinkamai derina ir keičia savo darbo metodus.</a:t>
            </a:r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12 principų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